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83"/>
    <a:srgbClr val="11213F"/>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714"/>
  </p:normalViewPr>
  <p:slideViewPr>
    <p:cSldViewPr snapToGrid="0">
      <p:cViewPr>
        <p:scale>
          <a:sx n="90" d="100"/>
          <a:sy n="90" d="100"/>
        </p:scale>
        <p:origin x="144" y="-3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4/28/25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28/04/2025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28/04/2025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28/04/2025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28/04/2025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14.sv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hyperlink" Target="mailto:kwl@data4knowledge.dk"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mailto:dih@data4knowledge.dk"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10148557" y="3443869"/>
            <a:ext cx="9887473"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&amp; M11</a:t>
            </a:r>
          </a:p>
          <a:p>
            <a:pPr algn="ctr"/>
            <a:endParaRPr lang="en-US"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dirty="0">
                <a:solidFill>
                  <a:srgbClr val="002060"/>
                </a:solidFill>
                <a:latin typeface="Barlow" pitchFamily="2" charset="77"/>
              </a:rPr>
              <a:t>PP14: 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217272"/>
            <a:ext cx="4619910" cy="7184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dirty="0">
                <a:latin typeface="Barlow" pitchFamily="2" charset="77"/>
                <a:ea typeface="Lato Light" panose="020F0502020204030203" pitchFamily="34" charset="0"/>
                <a:cs typeface="Lato Light" panose="020F0502020204030203" pitchFamily="34" charset="0"/>
              </a:rPr>
              <a:t>Poster (v5) developed by D Iberson-Hurst, data4knowledge </a:t>
            </a:r>
            <a:r>
              <a:rPr lang="en-US" sz="2000" dirty="0" err="1">
                <a:latin typeface="Barlow" pitchFamily="2" charset="77"/>
                <a:ea typeface="Lato Light" panose="020F0502020204030203" pitchFamily="34" charset="0"/>
                <a:cs typeface="Lato Light" panose="020F0502020204030203" pitchFamily="34" charset="0"/>
              </a:rPr>
              <a:t>ApS</a:t>
            </a:r>
            <a:r>
              <a:rPr lang="en-US" sz="2000" dirty="0">
                <a:latin typeface="Barlow" pitchFamily="2" charset="77"/>
                <a:ea typeface="Lato Light" panose="020F0502020204030203" pitchFamily="34" charset="0"/>
                <a:cs typeface="Lato Light" panose="020F0502020204030203" pitchFamily="34" charset="0"/>
              </a:rPr>
              <a:t>, for the PHUSE EU CSS Meeting 2025. Contact: </a:t>
            </a:r>
            <a:r>
              <a:rPr lang="en-US" sz="2000" dirty="0">
                <a:latin typeface="Barlow" pitchFamily="2" charset="77"/>
                <a:ea typeface="Lato Light" panose="020F0502020204030203" pitchFamily="34" charset="0"/>
                <a:cs typeface="Lato Light" panose="020F0502020204030203" pitchFamily="34" charset="0"/>
                <a:hlinkClick r:id="rId4"/>
              </a:rPr>
              <a:t>dih@data4knowledge.</a:t>
            </a:r>
            <a:r>
              <a:rPr lang="en-US" sz="2000" dirty="0">
                <a:latin typeface="Barlow" pitchFamily="2" charset="77"/>
                <a:ea typeface="Lato Light" panose="020F0502020204030203" pitchFamily="34" charset="0"/>
                <a:cs typeface="Lato Light" panose="020F0502020204030203" pitchFamily="34" charset="0"/>
                <a:hlinkClick r:id="rId5"/>
              </a:rPr>
              <a:t>dk</a:t>
            </a:r>
            <a:r>
              <a:rPr lang="en-US" sz="2000" dirty="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20425437" y="9050399"/>
            <a:ext cx="9334650" cy="5413891"/>
          </a:xfrm>
          <a:prstGeom prst="roundRect">
            <a:avLst>
              <a:gd name="adj" fmla="val 1789"/>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From Theory to Reality</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5113189" y="10042716"/>
            <a:ext cx="4452130" cy="2431164"/>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779949"/>
            <a:ext cx="29326672" cy="1390262"/>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a:t>
            </a:r>
            <a:r>
              <a:rPr lang="en-GB" sz="2800" dirty="0" err="1">
                <a:solidFill>
                  <a:srgbClr val="002060"/>
                </a:solidFill>
                <a:latin typeface="Barlow" pitchFamily="2" charset="77"/>
              </a:rPr>
              <a:t>CeSHArP</a:t>
            </a:r>
            <a:r>
              <a:rPr lang="en-GB" sz="2800" dirty="0">
                <a:solidFill>
                  <a:srgbClr val="002060"/>
                </a:solidFill>
                <a:latin typeface="Barlow" pitchFamily="2" charset="77"/>
              </a:rPr>
              <a:t>) both being released this month we are witnessing a revolution in how sponsor companies operate. Say goodbye to outdated silos and hello to dynamic, data-centric workflows! These powerful standards, working in tandem, promise to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20425435" y="3449985"/>
            <a:ext cx="9291061" cy="5330246"/>
          </a:xfrm>
          <a:prstGeom prst="roundRect">
            <a:avLst>
              <a:gd name="adj" fmla="val 1480"/>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Data Exchange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20425437" y="14731990"/>
            <a:ext cx="9375505" cy="5330247"/>
          </a:xfrm>
          <a:prstGeom prst="roundRect">
            <a:avLst>
              <a:gd name="adj" fmla="val 174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Unleashing USDM</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sp>
        <p:nvSpPr>
          <p:cNvPr id="32" name="TextBox 31">
            <a:extLst>
              <a:ext uri="{FF2B5EF4-FFF2-40B4-BE49-F238E27FC236}">
                <a16:creationId xmlns:a16="http://schemas.microsoft.com/office/drawing/2014/main" id="{0607F010-3762-77C5-DB31-60A52B17FE06}"/>
              </a:ext>
            </a:extLst>
          </p:cNvPr>
          <p:cNvSpPr txBox="1"/>
          <p:nvPr/>
        </p:nvSpPr>
        <p:spPr>
          <a:xfrm>
            <a:off x="20453788" y="10034253"/>
            <a:ext cx="4983157" cy="1569660"/>
          </a:xfrm>
          <a:prstGeom prst="rect">
            <a:avLst/>
          </a:prstGeom>
          <a:noFill/>
          <a:ln>
            <a:noFill/>
          </a:ln>
        </p:spPr>
        <p:txBody>
          <a:bodyPr wrap="square" rtlCol="0">
            <a:spAutoFit/>
          </a:bodyPr>
          <a:lstStyle/>
          <a:p>
            <a:r>
              <a:rPr lang="en-GB" sz="2400" dirty="0">
                <a:solidFill>
                  <a:srgbClr val="002060"/>
                </a:solidFill>
                <a:latin typeface="Barlow" pitchFamily="2" charset="77"/>
              </a:rPr>
              <a:t>ICH M11, USDM, and FHIR integration has moved beyond concept to practical implementation at HL7 </a:t>
            </a:r>
            <a:r>
              <a:rPr lang="en-GB" sz="2400" dirty="0" err="1">
                <a:solidFill>
                  <a:srgbClr val="002060"/>
                </a:solidFill>
                <a:latin typeface="Barlow" pitchFamily="2" charset="77"/>
              </a:rPr>
              <a:t>connectathons</a:t>
            </a:r>
            <a:endParaRPr lang="en-GB" sz="2400" dirty="0">
              <a:solidFill>
                <a:srgbClr val="002060"/>
              </a:solidFill>
              <a:latin typeface="Barlow" pitchFamily="2" charset="77"/>
            </a:endParaRPr>
          </a:p>
        </p:txBody>
      </p:sp>
      <p:sp>
        <p:nvSpPr>
          <p:cNvPr id="38" name="TextBox 37">
            <a:extLst>
              <a:ext uri="{FF2B5EF4-FFF2-40B4-BE49-F238E27FC236}">
                <a16:creationId xmlns:a16="http://schemas.microsoft.com/office/drawing/2014/main" id="{5D2B6AB3-05AA-05BB-33C4-471CE114A91E}"/>
              </a:ext>
            </a:extLst>
          </p:cNvPr>
          <p:cNvSpPr txBox="1"/>
          <p:nvPr/>
        </p:nvSpPr>
        <p:spPr>
          <a:xfrm>
            <a:off x="20425435" y="11680184"/>
            <a:ext cx="5634963" cy="1569660"/>
          </a:xfrm>
          <a:prstGeom prst="rect">
            <a:avLst/>
          </a:prstGeom>
          <a:noFill/>
          <a:ln>
            <a:noFill/>
          </a:ln>
        </p:spPr>
        <p:txBody>
          <a:bodyPr wrap="square" rtlCol="0">
            <a:spAutoFit/>
          </a:bodyPr>
          <a:lstStyle/>
          <a:p>
            <a:r>
              <a:rPr lang="en-GB" sz="2400" b="1" dirty="0">
                <a:solidFill>
                  <a:srgbClr val="002060"/>
                </a:solidFill>
                <a:latin typeface="Barlow" pitchFamily="2" charset="77"/>
              </a:rPr>
              <a:t>2024 Dallas and Atlanta: </a:t>
            </a:r>
            <a:r>
              <a:rPr lang="en-GB" sz="2400" dirty="0">
                <a:solidFill>
                  <a:srgbClr val="002060"/>
                </a:solidFill>
                <a:latin typeface="Barlow" pitchFamily="2" charset="77"/>
              </a:rPr>
              <a:t>showcased transmission of M11 protocols between systems. This was used in the FDA PRISM pilot.</a:t>
            </a:r>
            <a:endParaRPr lang="en-GB" dirty="0"/>
          </a:p>
        </p:txBody>
      </p:sp>
      <p:sp>
        <p:nvSpPr>
          <p:cNvPr id="43" name="TextBox 42">
            <a:extLst>
              <a:ext uri="{FF2B5EF4-FFF2-40B4-BE49-F238E27FC236}">
                <a16:creationId xmlns:a16="http://schemas.microsoft.com/office/drawing/2014/main" id="{DBC0BBAD-F239-1C33-747B-891CF326918C}"/>
              </a:ext>
            </a:extLst>
          </p:cNvPr>
          <p:cNvSpPr txBox="1"/>
          <p:nvPr/>
        </p:nvSpPr>
        <p:spPr>
          <a:xfrm>
            <a:off x="20433202" y="4349932"/>
            <a:ext cx="4347438" cy="1938992"/>
          </a:xfrm>
          <a:prstGeom prst="rect">
            <a:avLst/>
          </a:prstGeom>
          <a:noFill/>
          <a:ln>
            <a:noFill/>
          </a:ln>
        </p:spPr>
        <p:txBody>
          <a:bodyPr wrap="square" rtlCol="0">
            <a:spAutoFit/>
          </a:bodyPr>
          <a:lstStyle/>
          <a:p>
            <a:r>
              <a:rPr lang="en-GB" sz="2400" dirty="0">
                <a:solidFill>
                  <a:srgbClr val="002060"/>
                </a:solidFill>
                <a:latin typeface="Barlow" pitchFamily="2" charset="77"/>
              </a:rPr>
              <a:t>The USDM seamlessly integrates with the ICH M11 standard and allows for data exchange in a variety of formats:</a:t>
            </a:r>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7"/>
          <a:stretch>
            <a:fillRect/>
          </a:stretch>
        </p:blipFill>
        <p:spPr>
          <a:xfrm>
            <a:off x="25145985" y="15693792"/>
            <a:ext cx="4460026" cy="2651607"/>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20433201" y="15630586"/>
            <a:ext cx="4754363" cy="3046988"/>
          </a:xfrm>
          <a:prstGeom prst="rect">
            <a:avLst/>
          </a:prstGeom>
          <a:noFill/>
          <a:ln>
            <a:noFill/>
          </a:ln>
        </p:spPr>
        <p:txBody>
          <a:bodyPr wrap="square" rtlCol="0">
            <a:spAutoFit/>
          </a:bodyPr>
          <a:lstStyle/>
          <a:p>
            <a:r>
              <a:rPr lang="en-GB" sz="2400" dirty="0">
                <a:solidFill>
                  <a:srgbClr val="002060"/>
                </a:solidFill>
                <a:latin typeface="Barlow" pitchFamily="2" charset="77"/>
              </a:rPr>
              <a:t>USDM isn't just another standard—it's a versatile powerhouse with countless applications! The d4k technology demonstrator takes USDM to the next level by extending the model into operational territories never before explored.</a:t>
            </a:r>
            <a:endParaRPr lang="en-GB" dirty="0"/>
          </a:p>
        </p:txBody>
      </p:sp>
      <p:sp>
        <p:nvSpPr>
          <p:cNvPr id="54" name="TextBox 53">
            <a:extLst>
              <a:ext uri="{FF2B5EF4-FFF2-40B4-BE49-F238E27FC236}">
                <a16:creationId xmlns:a16="http://schemas.microsoft.com/office/drawing/2014/main" id="{A6A0E339-F081-5F7A-D221-466D2604F49C}"/>
              </a:ext>
            </a:extLst>
          </p:cNvPr>
          <p:cNvSpPr txBox="1"/>
          <p:nvPr/>
        </p:nvSpPr>
        <p:spPr>
          <a:xfrm>
            <a:off x="20433201" y="18722402"/>
            <a:ext cx="9355238" cy="1200329"/>
          </a:xfrm>
          <a:prstGeom prst="rect">
            <a:avLst/>
          </a:prstGeom>
          <a:noFill/>
          <a:ln>
            <a:noFill/>
          </a:ln>
        </p:spPr>
        <p:txBody>
          <a:bodyPr wrap="square" rtlCol="0">
            <a:spAutoFit/>
          </a:bodyPr>
          <a:lstStyle/>
          <a:p>
            <a:r>
              <a:rPr lang="en-GB" sz="2400" dirty="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dirty="0"/>
          </a:p>
        </p:txBody>
      </p:sp>
      <p:sp>
        <p:nvSpPr>
          <p:cNvPr id="26" name="TextBox 25">
            <a:extLst>
              <a:ext uri="{FF2B5EF4-FFF2-40B4-BE49-F238E27FC236}">
                <a16:creationId xmlns:a16="http://schemas.microsoft.com/office/drawing/2014/main" id="{19A599AB-C036-AE7C-7B6B-EF053E03F698}"/>
              </a:ext>
            </a:extLst>
          </p:cNvPr>
          <p:cNvSpPr txBox="1"/>
          <p:nvPr/>
        </p:nvSpPr>
        <p:spPr>
          <a:xfrm>
            <a:off x="10159525" y="4480930"/>
            <a:ext cx="9876504" cy="3170099"/>
          </a:xfrm>
          <a:prstGeom prst="rect">
            <a:avLst/>
          </a:prstGeom>
          <a:noFill/>
          <a:ln>
            <a:noFill/>
          </a:ln>
        </p:spPr>
        <p:txBody>
          <a:bodyPr wrap="square" rtlCol="0">
            <a:spAutoFit/>
          </a:bodyPr>
          <a:lstStyle/>
          <a:p>
            <a:r>
              <a:rPr lang="en-GB" sz="2800" b="1" dirty="0">
                <a:solidFill>
                  <a:srgbClr val="002060"/>
                </a:solidFill>
                <a:latin typeface="Barlow" pitchFamily="2" charset="77"/>
              </a:rPr>
              <a:t>USDM Offers Full Support For M11</a:t>
            </a:r>
          </a:p>
          <a:p>
            <a:endParaRPr lang="en-GB" sz="2800" b="1" dirty="0">
              <a:solidFill>
                <a:srgbClr val="002060"/>
              </a:solidFill>
              <a:latin typeface="Barlow" pitchFamily="2" charset="77"/>
            </a:endParaRPr>
          </a:p>
          <a:p>
            <a:r>
              <a:rPr lang="en-GB" sz="2400" dirty="0">
                <a:solidFill>
                  <a:srgbClr val="002060"/>
                </a:solidFill>
                <a:latin typeface="Barlow" pitchFamily="2" charset="77"/>
              </a:rPr>
              <a:t>The infographic below shows the crucial relationship between the M11 Template Specification and the USDM, clearly demonstrating how USDM provides comprehensive support for ICH's innovative M11 standard. It breaks down each M11 element, precisely identifying where and how it's supported within the USDM framework—creating a visual roadmap for seamless integration between the standards.</a:t>
            </a:r>
            <a:endParaRPr lang="en-GB" dirty="0"/>
          </a:p>
        </p:txBody>
      </p:sp>
      <p:sp>
        <p:nvSpPr>
          <p:cNvPr id="2" name="TextBox 1">
            <a:extLst>
              <a:ext uri="{FF2B5EF4-FFF2-40B4-BE49-F238E27FC236}">
                <a16:creationId xmlns:a16="http://schemas.microsoft.com/office/drawing/2014/main" id="{933CF3AD-FB77-8270-0F23-040601EAE7D7}"/>
              </a:ext>
            </a:extLst>
          </p:cNvPr>
          <p:cNvSpPr txBox="1"/>
          <p:nvPr/>
        </p:nvSpPr>
        <p:spPr>
          <a:xfrm>
            <a:off x="20453788" y="13127294"/>
            <a:ext cx="9334651" cy="1200329"/>
          </a:xfrm>
          <a:prstGeom prst="rect">
            <a:avLst/>
          </a:prstGeom>
          <a:noFill/>
          <a:ln>
            <a:noFill/>
          </a:ln>
        </p:spPr>
        <p:txBody>
          <a:bodyPr wrap="square" rtlCol="0">
            <a:spAutoFit/>
          </a:bodyPr>
          <a:lstStyle/>
          <a:p>
            <a:r>
              <a:rPr lang="en-GB" sz="2400" b="1" dirty="0">
                <a:solidFill>
                  <a:srgbClr val="002060"/>
                </a:solidFill>
                <a:latin typeface="Barlow" pitchFamily="2" charset="77"/>
              </a:rPr>
              <a:t>2025 Virtual: </a:t>
            </a:r>
            <a:r>
              <a:rPr lang="en-GB" sz="2400" dirty="0">
                <a:solidFill>
                  <a:srgbClr val="002060"/>
                </a:solidFill>
                <a:latin typeface="Barlow" pitchFamily="2" charset="77"/>
              </a:rPr>
              <a:t>showcased the seamless integration of USDM with the Schedule of Activities (</a:t>
            </a:r>
            <a:r>
              <a:rPr lang="en-GB" sz="2400" dirty="0" err="1">
                <a:solidFill>
                  <a:srgbClr val="002060"/>
                </a:solidFill>
                <a:latin typeface="Barlow" pitchFamily="2" charset="77"/>
              </a:rPr>
              <a:t>SoA</a:t>
            </a:r>
            <a:r>
              <a:rPr lang="en-GB" sz="2400" dirty="0">
                <a:solidFill>
                  <a:srgbClr val="002060"/>
                </a:solidFill>
                <a:latin typeface="Barlow" pitchFamily="2" charset="77"/>
              </a:rPr>
              <a:t>) FHIR message proving that critical </a:t>
            </a:r>
            <a:r>
              <a:rPr lang="en-GB" sz="2400" dirty="0" err="1">
                <a:solidFill>
                  <a:srgbClr val="002060"/>
                </a:solidFill>
                <a:latin typeface="Barlow" pitchFamily="2" charset="77"/>
              </a:rPr>
              <a:t>SoA</a:t>
            </a:r>
            <a:r>
              <a:rPr lang="en-GB" sz="2400" dirty="0">
                <a:solidFill>
                  <a:srgbClr val="002060"/>
                </a:solidFill>
                <a:latin typeface="Barlow" pitchFamily="2" charset="77"/>
              </a:rPr>
              <a:t> data in USDM can be transmitted through the HL7 FHIR</a:t>
            </a:r>
            <a:endParaRPr lang="en-GB" dirty="0"/>
          </a:p>
        </p:txBody>
      </p:sp>
      <p:sp>
        <p:nvSpPr>
          <p:cNvPr id="4" name="Rounded Rectangle 3">
            <a:extLst>
              <a:ext uri="{FF2B5EF4-FFF2-40B4-BE49-F238E27FC236}">
                <a16:creationId xmlns:a16="http://schemas.microsoft.com/office/drawing/2014/main" id="{4BFB84DE-756A-849F-E7ED-A89F7B1A304F}"/>
              </a:ext>
            </a:extLst>
          </p:cNvPr>
          <p:cNvSpPr/>
          <p:nvPr/>
        </p:nvSpPr>
        <p:spPr>
          <a:xfrm>
            <a:off x="471181" y="3397465"/>
            <a:ext cx="9372415" cy="6567011"/>
          </a:xfrm>
          <a:prstGeom prst="roundRect">
            <a:avLst>
              <a:gd name="adj" fmla="val 2529"/>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ICH M11 Protocol Template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9" name="Rounded Rectangle 8">
            <a:extLst>
              <a:ext uri="{FF2B5EF4-FFF2-40B4-BE49-F238E27FC236}">
                <a16:creationId xmlns:a16="http://schemas.microsoft.com/office/drawing/2014/main" id="{2A75F57F-C683-316E-9F6B-A0050BA8D4BF}"/>
              </a:ext>
            </a:extLst>
          </p:cNvPr>
          <p:cNvSpPr/>
          <p:nvPr/>
        </p:nvSpPr>
        <p:spPr>
          <a:xfrm>
            <a:off x="433412" y="10187188"/>
            <a:ext cx="9372415" cy="9818436"/>
          </a:xfrm>
          <a:prstGeom prst="roundRect">
            <a:avLst>
              <a:gd name="adj" fmla="val 1323"/>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Unified Study Definitions Model</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11" name="TextBox 10">
            <a:extLst>
              <a:ext uri="{FF2B5EF4-FFF2-40B4-BE49-F238E27FC236}">
                <a16:creationId xmlns:a16="http://schemas.microsoft.com/office/drawing/2014/main" id="{7A4655B3-88AB-4377-AE37-E1C7B96B5D1E}"/>
              </a:ext>
            </a:extLst>
          </p:cNvPr>
          <p:cNvSpPr txBox="1"/>
          <p:nvPr/>
        </p:nvSpPr>
        <p:spPr>
          <a:xfrm>
            <a:off x="471181" y="4255109"/>
            <a:ext cx="6980574" cy="193899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ICH M11  Working Group has developed a specification that specifies a comprehensive clinical protocol organization with standardized content with both required and optional components.</a:t>
            </a:r>
          </a:p>
        </p:txBody>
      </p:sp>
      <p:sp>
        <p:nvSpPr>
          <p:cNvPr id="15" name="TextBox 14">
            <a:extLst>
              <a:ext uri="{FF2B5EF4-FFF2-40B4-BE49-F238E27FC236}">
                <a16:creationId xmlns:a16="http://schemas.microsoft.com/office/drawing/2014/main" id="{08FA570E-1646-BA57-4166-1EBB678883C2}"/>
              </a:ext>
            </a:extLst>
          </p:cNvPr>
          <p:cNvSpPr txBox="1"/>
          <p:nvPr/>
        </p:nvSpPr>
        <p:spPr>
          <a:xfrm>
            <a:off x="471181" y="6421355"/>
            <a:ext cx="6992540" cy="230832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two main components of the specification are:</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template</a:t>
            </a:r>
            <a:r>
              <a:rPr lang="en-GB" sz="2400" dirty="0">
                <a:solidFill>
                  <a:srgbClr val="002060"/>
                </a:solidFill>
                <a:latin typeface="Barlow" pitchFamily="2" charset="77"/>
              </a:rPr>
              <a:t> that includes the identification of document headers, common text and a set of data fields and terminologies for creating protocol documents</a:t>
            </a:r>
          </a:p>
        </p:txBody>
      </p:sp>
      <p:pic>
        <p:nvPicPr>
          <p:cNvPr id="40" name="Picture 39">
            <a:extLst>
              <a:ext uri="{FF2B5EF4-FFF2-40B4-BE49-F238E27FC236}">
                <a16:creationId xmlns:a16="http://schemas.microsoft.com/office/drawing/2014/main" id="{7F6BA264-2CBD-648E-8010-3F83D3022A30}"/>
              </a:ext>
            </a:extLst>
          </p:cNvPr>
          <p:cNvPicPr>
            <a:picLocks noChangeAspect="1"/>
          </p:cNvPicPr>
          <p:nvPr/>
        </p:nvPicPr>
        <p:blipFill>
          <a:blip r:embed="rId8"/>
          <a:stretch>
            <a:fillRect/>
          </a:stretch>
        </p:blipFill>
        <p:spPr>
          <a:xfrm>
            <a:off x="908470" y="15315832"/>
            <a:ext cx="6202173" cy="4546585"/>
          </a:xfrm>
          <a:prstGeom prst="rect">
            <a:avLst/>
          </a:prstGeom>
          <a:ln w="12700">
            <a:solidFill>
              <a:schemeClr val="accent1"/>
            </a:solidFill>
          </a:ln>
        </p:spPr>
      </p:pic>
      <p:grpSp>
        <p:nvGrpSpPr>
          <p:cNvPr id="45" name="Group 44">
            <a:extLst>
              <a:ext uri="{FF2B5EF4-FFF2-40B4-BE49-F238E27FC236}">
                <a16:creationId xmlns:a16="http://schemas.microsoft.com/office/drawing/2014/main" id="{3895068A-AFE3-8FC9-8B28-FF1E787E91FE}"/>
              </a:ext>
            </a:extLst>
          </p:cNvPr>
          <p:cNvGrpSpPr/>
          <p:nvPr/>
        </p:nvGrpSpPr>
        <p:grpSpPr>
          <a:xfrm>
            <a:off x="7451755" y="4370540"/>
            <a:ext cx="2071607" cy="3069005"/>
            <a:chOff x="7323560" y="4352456"/>
            <a:chExt cx="2071607" cy="3069005"/>
          </a:xfrm>
        </p:grpSpPr>
        <p:sp>
          <p:nvSpPr>
            <p:cNvPr id="17" name="Rounded Rectangle 16">
              <a:extLst>
                <a:ext uri="{FF2B5EF4-FFF2-40B4-BE49-F238E27FC236}">
                  <a16:creationId xmlns:a16="http://schemas.microsoft.com/office/drawing/2014/main" id="{9B7C6705-925D-B2C6-54A8-6FB9F4BCB1FC}"/>
                </a:ext>
              </a:extLst>
            </p:cNvPr>
            <p:cNvSpPr/>
            <p:nvPr/>
          </p:nvSpPr>
          <p:spPr>
            <a:xfrm>
              <a:off x="7323562" y="4352456"/>
              <a:ext cx="2071605"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57A8314C-7FCA-E971-A34A-4631B3DC00D0}"/>
                </a:ext>
              </a:extLst>
            </p:cNvPr>
            <p:cNvPicPr>
              <a:picLocks noChangeAspect="1"/>
            </p:cNvPicPr>
            <p:nvPr/>
          </p:nvPicPr>
          <p:blipFill>
            <a:blip r:embed="rId9"/>
            <a:stretch>
              <a:fillRect/>
            </a:stretch>
          </p:blipFill>
          <p:spPr>
            <a:xfrm>
              <a:off x="7323561" y="4817962"/>
              <a:ext cx="2071606" cy="2071606"/>
            </a:xfrm>
            <a:prstGeom prst="rect">
              <a:avLst/>
            </a:prstGeom>
          </p:spPr>
        </p:pic>
        <p:sp>
          <p:nvSpPr>
            <p:cNvPr id="34" name="TextBox 33">
              <a:extLst>
                <a:ext uri="{FF2B5EF4-FFF2-40B4-BE49-F238E27FC236}">
                  <a16:creationId xmlns:a16="http://schemas.microsoft.com/office/drawing/2014/main" id="{E6119D68-2C7C-A048-1153-A476AD64D99E}"/>
                </a:ext>
              </a:extLst>
            </p:cNvPr>
            <p:cNvSpPr txBox="1"/>
            <p:nvPr/>
          </p:nvSpPr>
          <p:spPr>
            <a:xfrm>
              <a:off x="7323561" y="4388787"/>
              <a:ext cx="2071606" cy="369332"/>
            </a:xfrm>
            <a:prstGeom prst="rect">
              <a:avLst/>
            </a:prstGeom>
            <a:noFill/>
          </p:spPr>
          <p:txBody>
            <a:bodyPr wrap="square" rtlCol="0">
              <a:spAutoFit/>
            </a:bodyPr>
            <a:lstStyle/>
            <a:p>
              <a:pPr algn="ctr"/>
              <a:r>
                <a:rPr lang="en-GB" dirty="0">
                  <a:solidFill>
                    <a:schemeClr val="bg1"/>
                  </a:solidFill>
                  <a:latin typeface="Barlow" pitchFamily="2" charset="77"/>
                </a:rPr>
                <a:t>ICH M11 WG</a:t>
              </a:r>
            </a:p>
          </p:txBody>
        </p:sp>
        <p:pic>
          <p:nvPicPr>
            <p:cNvPr id="36" name="Graphic 35" descr="Link with solid fill">
              <a:extLst>
                <a:ext uri="{FF2B5EF4-FFF2-40B4-BE49-F238E27FC236}">
                  <a16:creationId xmlns:a16="http://schemas.microsoft.com/office/drawing/2014/main" id="{23F4F818-7604-2701-4890-09CA897874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3373" y="4443677"/>
              <a:ext cx="282352" cy="282352"/>
            </a:xfrm>
            <a:prstGeom prst="rect">
              <a:avLst/>
            </a:prstGeom>
          </p:spPr>
        </p:pic>
        <p:sp>
          <p:nvSpPr>
            <p:cNvPr id="41" name="TextBox 40">
              <a:extLst>
                <a:ext uri="{FF2B5EF4-FFF2-40B4-BE49-F238E27FC236}">
                  <a16:creationId xmlns:a16="http://schemas.microsoft.com/office/drawing/2014/main" id="{7914F479-8F9B-334E-B432-9CEDAC637947}"/>
                </a:ext>
              </a:extLst>
            </p:cNvPr>
            <p:cNvSpPr txBox="1"/>
            <p:nvPr/>
          </p:nvSpPr>
          <p:spPr>
            <a:xfrm>
              <a:off x="7323560" y="6958579"/>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44" name="Graphic 43" descr="Smart Phone with solid fill">
              <a:extLst>
                <a:ext uri="{FF2B5EF4-FFF2-40B4-BE49-F238E27FC236}">
                  <a16:creationId xmlns:a16="http://schemas.microsoft.com/office/drawing/2014/main" id="{D0CD2DE9-B093-2EC1-A77F-533F50B605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65092" y="6957046"/>
              <a:ext cx="341265" cy="341265"/>
            </a:xfrm>
            <a:prstGeom prst="rect">
              <a:avLst/>
            </a:prstGeom>
          </p:spPr>
        </p:pic>
      </p:grpSp>
      <p:sp>
        <p:nvSpPr>
          <p:cNvPr id="49" name="TextBox 48">
            <a:extLst>
              <a:ext uri="{FF2B5EF4-FFF2-40B4-BE49-F238E27FC236}">
                <a16:creationId xmlns:a16="http://schemas.microsoft.com/office/drawing/2014/main" id="{A7FF0C90-47E4-8467-4BCB-7E8B56128F4B}"/>
              </a:ext>
            </a:extLst>
          </p:cNvPr>
          <p:cNvSpPr txBox="1"/>
          <p:nvPr/>
        </p:nvSpPr>
        <p:spPr>
          <a:xfrm>
            <a:off x="433412" y="11029681"/>
            <a:ext cx="9372415" cy="415498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CDISC's USDM is a logical model providing machine-readable structure for clinical trial protocols and their extended study definitions. Beyond capturing standard protocol information, the USDM accommodates enhanced detail for Schedule of Activities components, creating a more comprehensive representation of clinical study design.</a:t>
            </a:r>
          </a:p>
          <a:p>
            <a:pPr>
              <a:buNone/>
            </a:pPr>
            <a:endParaRPr lang="en-GB" sz="2400" dirty="0">
              <a:solidFill>
                <a:srgbClr val="002060"/>
              </a:solidFill>
              <a:latin typeface="Barlow" pitchFamily="2" charset="77"/>
            </a:endParaRPr>
          </a:p>
          <a:p>
            <a:r>
              <a:rPr lang="en-GB" sz="2400" dirty="0">
                <a:solidFill>
                  <a:srgbClr val="002060"/>
                </a:solidFill>
                <a:latin typeface="Barlow" pitchFamily="2" charset="77"/>
              </a:rPr>
              <a:t>By maintaining study definitions and protocols in electronic form, the USDM enables a wide range of automated downstream applications, embodying the "write-once, use many" principle that increases efficiency throughout the clinical trial process.</a:t>
            </a:r>
          </a:p>
        </p:txBody>
      </p:sp>
      <p:grpSp>
        <p:nvGrpSpPr>
          <p:cNvPr id="71" name="Group 70">
            <a:extLst>
              <a:ext uri="{FF2B5EF4-FFF2-40B4-BE49-F238E27FC236}">
                <a16:creationId xmlns:a16="http://schemas.microsoft.com/office/drawing/2014/main" id="{7CEBFD57-411E-FB60-7471-AAE168EF4E15}"/>
              </a:ext>
            </a:extLst>
          </p:cNvPr>
          <p:cNvGrpSpPr/>
          <p:nvPr/>
        </p:nvGrpSpPr>
        <p:grpSpPr>
          <a:xfrm>
            <a:off x="7451755" y="15315214"/>
            <a:ext cx="2072131" cy="3069005"/>
            <a:chOff x="7195056" y="15379642"/>
            <a:chExt cx="2072131" cy="3069005"/>
          </a:xfrm>
        </p:grpSpPr>
        <p:sp>
          <p:nvSpPr>
            <p:cNvPr id="51" name="Rounded Rectangle 50">
              <a:extLst>
                <a:ext uri="{FF2B5EF4-FFF2-40B4-BE49-F238E27FC236}">
                  <a16:creationId xmlns:a16="http://schemas.microsoft.com/office/drawing/2014/main" id="{88835798-F4FC-C18A-D622-09E1B25851DB}"/>
                </a:ext>
              </a:extLst>
            </p:cNvPr>
            <p:cNvSpPr/>
            <p:nvPr/>
          </p:nvSpPr>
          <p:spPr>
            <a:xfrm>
              <a:off x="7195582" y="15379642"/>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036EBE8C-75E4-10A5-F29C-70AEC0FD2BB1}"/>
                </a:ext>
              </a:extLst>
            </p:cNvPr>
            <p:cNvSpPr txBox="1"/>
            <p:nvPr/>
          </p:nvSpPr>
          <p:spPr>
            <a:xfrm>
              <a:off x="7195581" y="15415973"/>
              <a:ext cx="2071606" cy="369332"/>
            </a:xfrm>
            <a:prstGeom prst="rect">
              <a:avLst/>
            </a:prstGeom>
            <a:noFill/>
          </p:spPr>
          <p:txBody>
            <a:bodyPr wrap="square" rtlCol="0">
              <a:spAutoFit/>
            </a:bodyPr>
            <a:lstStyle/>
            <a:p>
              <a:pPr algn="ctr"/>
              <a:r>
                <a:rPr lang="en-GB" dirty="0">
                  <a:solidFill>
                    <a:schemeClr val="bg1"/>
                  </a:solidFill>
                  <a:latin typeface="Barlow" pitchFamily="2" charset="77"/>
                </a:rPr>
                <a:t>Use Cases</a:t>
              </a:r>
            </a:p>
          </p:txBody>
        </p:sp>
        <p:pic>
          <p:nvPicPr>
            <p:cNvPr id="56" name="Graphic 55" descr="Link with solid fill">
              <a:extLst>
                <a:ext uri="{FF2B5EF4-FFF2-40B4-BE49-F238E27FC236}">
                  <a16:creationId xmlns:a16="http://schemas.microsoft.com/office/drawing/2014/main" id="{6B404DDD-B12F-2BA9-2880-39574D68F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5393" y="15470863"/>
              <a:ext cx="282352" cy="282352"/>
            </a:xfrm>
            <a:prstGeom prst="rect">
              <a:avLst/>
            </a:prstGeom>
          </p:spPr>
        </p:pic>
        <p:sp>
          <p:nvSpPr>
            <p:cNvPr id="58" name="TextBox 57">
              <a:extLst>
                <a:ext uri="{FF2B5EF4-FFF2-40B4-BE49-F238E27FC236}">
                  <a16:creationId xmlns:a16="http://schemas.microsoft.com/office/drawing/2014/main" id="{51C497CF-9F88-1A8D-A2D0-FBB1070F34F5}"/>
                </a:ext>
              </a:extLst>
            </p:cNvPr>
            <p:cNvSpPr txBox="1"/>
            <p:nvPr/>
          </p:nvSpPr>
          <p:spPr>
            <a:xfrm>
              <a:off x="7195580" y="17985765"/>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9" name="Graphic 58" descr="Smart Phone with solid fill">
              <a:extLst>
                <a:ext uri="{FF2B5EF4-FFF2-40B4-BE49-F238E27FC236}">
                  <a16:creationId xmlns:a16="http://schemas.microsoft.com/office/drawing/2014/main" id="{53CAC08F-1EF0-6789-A4FF-5444F8B034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37112" y="17984232"/>
              <a:ext cx="341265" cy="341265"/>
            </a:xfrm>
            <a:prstGeom prst="rect">
              <a:avLst/>
            </a:prstGeom>
          </p:spPr>
        </p:pic>
        <p:pic>
          <p:nvPicPr>
            <p:cNvPr id="61" name="Picture 60">
              <a:extLst>
                <a:ext uri="{FF2B5EF4-FFF2-40B4-BE49-F238E27FC236}">
                  <a16:creationId xmlns:a16="http://schemas.microsoft.com/office/drawing/2014/main" id="{EB835BBF-88DD-18C8-AD4F-775CB1EC05DE}"/>
                </a:ext>
              </a:extLst>
            </p:cNvPr>
            <p:cNvPicPr>
              <a:picLocks noChangeAspect="1"/>
            </p:cNvPicPr>
            <p:nvPr/>
          </p:nvPicPr>
          <p:blipFill>
            <a:blip r:embed="rId14"/>
            <a:stretch>
              <a:fillRect/>
            </a:stretch>
          </p:blipFill>
          <p:spPr>
            <a:xfrm>
              <a:off x="7195056" y="15827417"/>
              <a:ext cx="2069989" cy="2069989"/>
            </a:xfrm>
            <a:prstGeom prst="rect">
              <a:avLst/>
            </a:prstGeom>
          </p:spPr>
        </p:pic>
      </p:grpSp>
      <p:sp>
        <p:nvSpPr>
          <p:cNvPr id="62" name="TextBox 61">
            <a:extLst>
              <a:ext uri="{FF2B5EF4-FFF2-40B4-BE49-F238E27FC236}">
                <a16:creationId xmlns:a16="http://schemas.microsoft.com/office/drawing/2014/main" id="{0D4D71B7-51CC-5975-B68F-D5A8C257F2CF}"/>
              </a:ext>
            </a:extLst>
          </p:cNvPr>
          <p:cNvSpPr txBox="1"/>
          <p:nvPr/>
        </p:nvSpPr>
        <p:spPr>
          <a:xfrm>
            <a:off x="10156320" y="14182483"/>
            <a:ext cx="9887474" cy="5693866"/>
          </a:xfrm>
          <a:prstGeom prst="rect">
            <a:avLst/>
          </a:prstGeom>
          <a:noFill/>
          <a:ln>
            <a:noFill/>
          </a:ln>
        </p:spPr>
        <p:txBody>
          <a:bodyPr wrap="square" rtlCol="0">
            <a:spAutoFit/>
          </a:bodyPr>
          <a:lstStyle/>
          <a:p>
            <a:pPr fontAlgn="base"/>
            <a:r>
              <a:rPr lang="en-GB" sz="2800" b="1" dirty="0">
                <a:solidFill>
                  <a:srgbClr val="002060"/>
                </a:solidFill>
                <a:latin typeface="Barlow" pitchFamily="2" charset="77"/>
              </a:rPr>
              <a:t>Business Drivers</a:t>
            </a:r>
          </a:p>
          <a:p>
            <a:pPr fontAlgn="base"/>
            <a:endParaRPr lang="en-GB" sz="2400" dirty="0">
              <a:solidFill>
                <a:srgbClr val="002060"/>
              </a:solidFill>
              <a:latin typeface="Barlow" pitchFamily="2" charset="77"/>
            </a:endParaRPr>
          </a:p>
          <a:p>
            <a:pPr fontAlgn="base"/>
            <a:r>
              <a:rPr lang="en-GB" sz="2400" dirty="0">
                <a:solidFill>
                  <a:srgbClr val="002060"/>
                </a:solidFill>
                <a:latin typeface="Barlow" pitchFamily="2" charset="77"/>
              </a:rPr>
              <a:t>The combination of USDM and M11 provides the electronic, foundation for clinical trial execution despite implementation challenges. Digital study definitions offer:</a:t>
            </a:r>
          </a:p>
          <a:p>
            <a:pPr fontAlgn="base"/>
            <a:endParaRPr lang="en-GB" sz="2400" dirty="0">
              <a:solidFill>
                <a:srgbClr val="002060"/>
              </a:solidFill>
              <a:latin typeface="Barlow" pitchFamily="2" charset="77"/>
            </a:endParaRPr>
          </a:p>
          <a:p>
            <a:pPr fontAlgn="base"/>
            <a:r>
              <a:rPr lang="en-GB" sz="2400" b="1" dirty="0">
                <a:solidFill>
                  <a:srgbClr val="002060"/>
                </a:solidFill>
                <a:latin typeface="Barlow" pitchFamily="2" charset="77"/>
              </a:rPr>
              <a:t>Costs:</a:t>
            </a:r>
            <a:r>
              <a:rPr lang="en-GB" sz="2400" dirty="0">
                <a:solidFill>
                  <a:srgbClr val="002060"/>
                </a:solidFill>
                <a:latin typeface="Barlow" pitchFamily="2" charset="77"/>
              </a:rPr>
              <a:t> Significant reduction of effort from days to hours while reducing the number of study amendments. </a:t>
            </a:r>
          </a:p>
          <a:p>
            <a:pPr fontAlgn="base"/>
            <a:r>
              <a:rPr lang="en-GB" sz="2400" b="1" dirty="0">
                <a:solidFill>
                  <a:srgbClr val="002060"/>
                </a:solidFill>
                <a:latin typeface="Barlow" pitchFamily="2" charset="77"/>
              </a:rPr>
              <a:t>Quality and Clarity:</a:t>
            </a:r>
            <a:r>
              <a:rPr lang="en-GB" sz="2400" dirty="0">
                <a:solidFill>
                  <a:srgbClr val="002060"/>
                </a:solidFill>
                <a:latin typeface="Barlow" pitchFamily="2" charset="77"/>
              </a:rPr>
              <a:t> Eliminating ambiguity and transcription errors through precision while providing traceability.</a:t>
            </a:r>
          </a:p>
          <a:p>
            <a:pPr fontAlgn="base"/>
            <a:r>
              <a:rPr lang="en-GB" sz="2400" b="1" dirty="0">
                <a:solidFill>
                  <a:srgbClr val="002060"/>
                </a:solidFill>
                <a:latin typeface="Barlow" pitchFamily="2" charset="77"/>
              </a:rPr>
              <a:t>Capacity:</a:t>
            </a:r>
            <a:r>
              <a:rPr lang="en-GB" sz="2400" dirty="0">
                <a:solidFill>
                  <a:srgbClr val="002060"/>
                </a:solidFill>
                <a:latin typeface="Barlow" pitchFamily="2" charset="77"/>
              </a:rPr>
              <a:t> Running more trials with existing resources</a:t>
            </a:r>
          </a:p>
          <a:p>
            <a:pPr fontAlgn="base"/>
            <a:r>
              <a:rPr lang="en-GB" sz="2400" b="1" dirty="0">
                <a:solidFill>
                  <a:srgbClr val="002060"/>
                </a:solidFill>
                <a:latin typeface="Barlow" pitchFamily="2" charset="77"/>
              </a:rPr>
              <a:t>Automation:</a:t>
            </a:r>
            <a:r>
              <a:rPr lang="en-GB" sz="2400" dirty="0">
                <a:solidFill>
                  <a:srgbClr val="002060"/>
                </a:solidFill>
                <a:latin typeface="Barlow" pitchFamily="2" charset="77"/>
              </a:rPr>
              <a:t> Many opportunities including generating SDTM and submission artifacts automatically</a:t>
            </a:r>
          </a:p>
          <a:p>
            <a:pPr fontAlgn="base"/>
            <a:r>
              <a:rPr lang="en-GB" sz="2400" b="1" dirty="0">
                <a:solidFill>
                  <a:srgbClr val="002060"/>
                </a:solidFill>
                <a:latin typeface="Barlow" pitchFamily="2" charset="77"/>
              </a:rPr>
              <a:t>Enable:</a:t>
            </a:r>
            <a:r>
              <a:rPr lang="en-GB" sz="2400" dirty="0">
                <a:solidFill>
                  <a:srgbClr val="002060"/>
                </a:solidFill>
                <a:latin typeface="Barlow" pitchFamily="2" charset="77"/>
              </a:rPr>
              <a:t> Creating a single source of truth powering cross-study AI analytics for breakthrough insights</a:t>
            </a:r>
          </a:p>
        </p:txBody>
      </p:sp>
      <p:pic>
        <p:nvPicPr>
          <p:cNvPr id="64" name="Picture 63">
            <a:extLst>
              <a:ext uri="{FF2B5EF4-FFF2-40B4-BE49-F238E27FC236}">
                <a16:creationId xmlns:a16="http://schemas.microsoft.com/office/drawing/2014/main" id="{07D957A6-B1A6-B42C-F0BC-859906699557}"/>
              </a:ext>
            </a:extLst>
          </p:cNvPr>
          <p:cNvPicPr>
            <a:picLocks noChangeAspect="1"/>
          </p:cNvPicPr>
          <p:nvPr/>
        </p:nvPicPr>
        <p:blipFill>
          <a:blip r:embed="rId15"/>
          <a:stretch>
            <a:fillRect/>
          </a:stretch>
        </p:blipFill>
        <p:spPr>
          <a:xfrm>
            <a:off x="10381855" y="7951228"/>
            <a:ext cx="7118685" cy="5666257"/>
          </a:xfrm>
          <a:prstGeom prst="rect">
            <a:avLst/>
          </a:prstGeom>
          <a:ln w="12700">
            <a:solidFill>
              <a:schemeClr val="accent1"/>
            </a:solidFill>
          </a:ln>
        </p:spPr>
      </p:pic>
      <p:grpSp>
        <p:nvGrpSpPr>
          <p:cNvPr id="74" name="Group 73">
            <a:extLst>
              <a:ext uri="{FF2B5EF4-FFF2-40B4-BE49-F238E27FC236}">
                <a16:creationId xmlns:a16="http://schemas.microsoft.com/office/drawing/2014/main" id="{E40D39E5-732E-6D84-DF6F-0A891EC81283}"/>
              </a:ext>
            </a:extLst>
          </p:cNvPr>
          <p:cNvGrpSpPr/>
          <p:nvPr/>
        </p:nvGrpSpPr>
        <p:grpSpPr>
          <a:xfrm>
            <a:off x="17795948" y="7951228"/>
            <a:ext cx="2076102" cy="3069005"/>
            <a:chOff x="17747264" y="7930040"/>
            <a:chExt cx="2076102" cy="3069005"/>
          </a:xfrm>
        </p:grpSpPr>
        <p:sp>
          <p:nvSpPr>
            <p:cNvPr id="65" name="Rounded Rectangle 64">
              <a:extLst>
                <a:ext uri="{FF2B5EF4-FFF2-40B4-BE49-F238E27FC236}">
                  <a16:creationId xmlns:a16="http://schemas.microsoft.com/office/drawing/2014/main" id="{7066D619-FE1B-9941-BBC2-76B1D71C2934}"/>
                </a:ext>
              </a:extLst>
            </p:cNvPr>
            <p:cNvSpPr/>
            <p:nvPr/>
          </p:nvSpPr>
          <p:spPr>
            <a:xfrm>
              <a:off x="17751761" y="7930040"/>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98D0ACFC-F5DA-C14D-4C81-019F3622A05C}"/>
                </a:ext>
              </a:extLst>
            </p:cNvPr>
            <p:cNvSpPr txBox="1"/>
            <p:nvPr/>
          </p:nvSpPr>
          <p:spPr>
            <a:xfrm>
              <a:off x="17751760" y="7966371"/>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&lt;-&gt; M11</a:t>
              </a:r>
            </a:p>
          </p:txBody>
        </p:sp>
        <p:pic>
          <p:nvPicPr>
            <p:cNvPr id="67" name="Graphic 66" descr="Link with solid fill">
              <a:extLst>
                <a:ext uri="{FF2B5EF4-FFF2-40B4-BE49-F238E27FC236}">
                  <a16:creationId xmlns:a16="http://schemas.microsoft.com/office/drawing/2014/main" id="{67E4FAB9-7FC5-BCC2-FB29-01C922B161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881572" y="8021261"/>
              <a:ext cx="282352" cy="282352"/>
            </a:xfrm>
            <a:prstGeom prst="rect">
              <a:avLst/>
            </a:prstGeom>
          </p:spPr>
        </p:pic>
        <p:sp>
          <p:nvSpPr>
            <p:cNvPr id="68" name="TextBox 67">
              <a:extLst>
                <a:ext uri="{FF2B5EF4-FFF2-40B4-BE49-F238E27FC236}">
                  <a16:creationId xmlns:a16="http://schemas.microsoft.com/office/drawing/2014/main" id="{A26FE8B0-E936-6F2A-647B-9E734369F33B}"/>
                </a:ext>
              </a:extLst>
            </p:cNvPr>
            <p:cNvSpPr txBox="1"/>
            <p:nvPr/>
          </p:nvSpPr>
          <p:spPr>
            <a:xfrm>
              <a:off x="17751759" y="10536163"/>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69" name="Graphic 68" descr="Smart Phone with solid fill">
              <a:extLst>
                <a:ext uri="{FF2B5EF4-FFF2-40B4-BE49-F238E27FC236}">
                  <a16:creationId xmlns:a16="http://schemas.microsoft.com/office/drawing/2014/main" id="{E6CD26D0-9CD1-C917-2279-1EA3C9EDC3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93291" y="10534630"/>
              <a:ext cx="341265" cy="341265"/>
            </a:xfrm>
            <a:prstGeom prst="rect">
              <a:avLst/>
            </a:prstGeom>
          </p:spPr>
        </p:pic>
        <p:pic>
          <p:nvPicPr>
            <p:cNvPr id="73" name="Picture 72" descr="A qr code with a white background&#10;&#10;AI-generated content may be incorrect.">
              <a:extLst>
                <a:ext uri="{FF2B5EF4-FFF2-40B4-BE49-F238E27FC236}">
                  <a16:creationId xmlns:a16="http://schemas.microsoft.com/office/drawing/2014/main" id="{1DE2CD17-062E-9A80-5B3E-5682B83FCE4E}"/>
                </a:ext>
              </a:extLst>
            </p:cNvPr>
            <p:cNvPicPr>
              <a:picLocks noChangeAspect="1"/>
            </p:cNvPicPr>
            <p:nvPr/>
          </p:nvPicPr>
          <p:blipFill>
            <a:blip r:embed="rId16"/>
            <a:stretch>
              <a:fillRect/>
            </a:stretch>
          </p:blipFill>
          <p:spPr>
            <a:xfrm>
              <a:off x="17747264" y="8380519"/>
              <a:ext cx="2076101" cy="2076101"/>
            </a:xfrm>
            <a:prstGeom prst="rect">
              <a:avLst/>
            </a:prstGeom>
          </p:spPr>
        </p:pic>
      </p:grpSp>
      <p:sp>
        <p:nvSpPr>
          <p:cNvPr id="3" name="TextBox 2">
            <a:extLst>
              <a:ext uri="{FF2B5EF4-FFF2-40B4-BE49-F238E27FC236}">
                <a16:creationId xmlns:a16="http://schemas.microsoft.com/office/drawing/2014/main" id="{00779190-68F2-8ED2-EEE2-B1705CF7B2C3}"/>
              </a:ext>
            </a:extLst>
          </p:cNvPr>
          <p:cNvSpPr txBox="1"/>
          <p:nvPr/>
        </p:nvSpPr>
        <p:spPr>
          <a:xfrm>
            <a:off x="7118407" y="18535990"/>
            <a:ext cx="2637654"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Use Case infographic</a:t>
            </a:r>
          </a:p>
        </p:txBody>
      </p:sp>
      <p:sp>
        <p:nvSpPr>
          <p:cNvPr id="5" name="TextBox 4">
            <a:extLst>
              <a:ext uri="{FF2B5EF4-FFF2-40B4-BE49-F238E27FC236}">
                <a16:creationId xmlns:a16="http://schemas.microsoft.com/office/drawing/2014/main" id="{89974887-D5B0-FE85-CA70-757B29CB4CFF}"/>
              </a:ext>
            </a:extLst>
          </p:cNvPr>
          <p:cNvSpPr txBox="1"/>
          <p:nvPr/>
        </p:nvSpPr>
        <p:spPr>
          <a:xfrm>
            <a:off x="17593079" y="11228486"/>
            <a:ext cx="2442950"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USDM M11 Infographic</a:t>
            </a:r>
          </a:p>
        </p:txBody>
      </p:sp>
      <p:sp>
        <p:nvSpPr>
          <p:cNvPr id="6" name="TextBox 5">
            <a:extLst>
              <a:ext uri="{FF2B5EF4-FFF2-40B4-BE49-F238E27FC236}">
                <a16:creationId xmlns:a16="http://schemas.microsoft.com/office/drawing/2014/main" id="{E8E59999-1ADF-BEC1-A4FB-09DB59AD0504}"/>
              </a:ext>
            </a:extLst>
          </p:cNvPr>
          <p:cNvSpPr txBox="1"/>
          <p:nvPr/>
        </p:nvSpPr>
        <p:spPr>
          <a:xfrm>
            <a:off x="7450138" y="7592010"/>
            <a:ext cx="2071606" cy="923330"/>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visit the ICH M11 WG webpage</a:t>
            </a:r>
          </a:p>
        </p:txBody>
      </p:sp>
      <p:sp>
        <p:nvSpPr>
          <p:cNvPr id="10" name="TextBox 9">
            <a:extLst>
              <a:ext uri="{FF2B5EF4-FFF2-40B4-BE49-F238E27FC236}">
                <a16:creationId xmlns:a16="http://schemas.microsoft.com/office/drawing/2014/main" id="{E27809B2-7F01-8661-18AC-9E3373378C17}"/>
              </a:ext>
            </a:extLst>
          </p:cNvPr>
          <p:cNvSpPr txBox="1"/>
          <p:nvPr/>
        </p:nvSpPr>
        <p:spPr>
          <a:xfrm>
            <a:off x="471181" y="8810708"/>
            <a:ext cx="9334646" cy="830997"/>
          </a:xfrm>
          <a:prstGeom prst="rect">
            <a:avLst/>
          </a:prstGeom>
          <a:noFill/>
          <a:ln>
            <a:noFill/>
          </a:ln>
        </p:spPr>
        <p:txBody>
          <a:bodyPr wrap="square" rtlCol="0">
            <a:spAutoFit/>
          </a:bodyPr>
          <a:lstStyle/>
          <a:p>
            <a:pPr>
              <a:buNone/>
            </a:pPr>
            <a:r>
              <a:rPr lang="en-GB" sz="2400" b="1" dirty="0">
                <a:solidFill>
                  <a:srgbClr val="002060"/>
                </a:solidFill>
                <a:latin typeface="Barlow" pitchFamily="2" charset="77"/>
              </a:rPr>
              <a:t>A technical specification </a:t>
            </a:r>
            <a:r>
              <a:rPr lang="en-GB" sz="2400" dirty="0">
                <a:solidFill>
                  <a:srgbClr val="002060"/>
                </a:solidFill>
                <a:latin typeface="Barlow" pitchFamily="2" charset="77"/>
              </a:rPr>
              <a:t>that uses an open, non-proprietary standard to enable electronic exchange of clinical protocols</a:t>
            </a:r>
          </a:p>
        </p:txBody>
      </p:sp>
      <p:sp>
        <p:nvSpPr>
          <p:cNvPr id="13" name="Rounded Rectangle 12">
            <a:extLst>
              <a:ext uri="{FF2B5EF4-FFF2-40B4-BE49-F238E27FC236}">
                <a16:creationId xmlns:a16="http://schemas.microsoft.com/office/drawing/2014/main" id="{D7F52A61-307E-BB9F-9005-C9C344B7B378}"/>
              </a:ext>
            </a:extLst>
          </p:cNvPr>
          <p:cNvSpPr/>
          <p:nvPr/>
        </p:nvSpPr>
        <p:spPr>
          <a:xfrm>
            <a:off x="25170126" y="4863916"/>
            <a:ext cx="4330037" cy="1183027"/>
          </a:xfrm>
          <a:prstGeom prst="roundRect">
            <a:avLst>
              <a:gd name="adj" fmla="val 422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6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Up-down Arrow 15">
            <a:extLst>
              <a:ext uri="{FF2B5EF4-FFF2-40B4-BE49-F238E27FC236}">
                <a16:creationId xmlns:a16="http://schemas.microsoft.com/office/drawing/2014/main" id="{48D8513D-0687-3B6C-A974-A734A8DCC264}"/>
              </a:ext>
            </a:extLst>
          </p:cNvPr>
          <p:cNvSpPr/>
          <p:nvPr/>
        </p:nvSpPr>
        <p:spPr>
          <a:xfrm>
            <a:off x="24679723" y="4570883"/>
            <a:ext cx="211711" cy="1514225"/>
          </a:xfrm>
          <a:prstGeom prst="upDownArrow">
            <a:avLst/>
          </a:prstGeom>
          <a:solidFill>
            <a:schemeClr val="bg1">
              <a:lumMod val="95000"/>
            </a:schemeClr>
          </a:solid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767"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Rounded Rectangle 17">
            <a:extLst>
              <a:ext uri="{FF2B5EF4-FFF2-40B4-BE49-F238E27FC236}">
                <a16:creationId xmlns:a16="http://schemas.microsoft.com/office/drawing/2014/main" id="{C1463CCC-47E4-F8F7-582B-9CE5769E70F9}"/>
              </a:ext>
            </a:extLst>
          </p:cNvPr>
          <p:cNvSpPr/>
          <p:nvPr/>
        </p:nvSpPr>
        <p:spPr>
          <a:xfrm>
            <a:off x="26898444" y="4476827"/>
            <a:ext cx="2632581"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Human / Business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M11 Protocol Template and Technical Specification</a:t>
            </a:r>
          </a:p>
        </p:txBody>
      </p:sp>
      <p:sp>
        <p:nvSpPr>
          <p:cNvPr id="20" name="Rounded Rectangle 19">
            <a:extLst>
              <a:ext uri="{FF2B5EF4-FFF2-40B4-BE49-F238E27FC236}">
                <a16:creationId xmlns:a16="http://schemas.microsoft.com/office/drawing/2014/main" id="{F36890FD-A8C5-1A32-7675-F2FC5152EC4D}"/>
              </a:ext>
            </a:extLst>
          </p:cNvPr>
          <p:cNvSpPr/>
          <p:nvPr/>
        </p:nvSpPr>
        <p:spPr>
          <a:xfrm>
            <a:off x="26902949" y="5047120"/>
            <a:ext cx="2628076"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Persistance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Unified Study Definitions Model </a:t>
            </a:r>
          </a:p>
        </p:txBody>
      </p:sp>
      <p:sp>
        <p:nvSpPr>
          <p:cNvPr id="22" name="Rounded Rectangle 21">
            <a:extLst>
              <a:ext uri="{FF2B5EF4-FFF2-40B4-BE49-F238E27FC236}">
                <a16:creationId xmlns:a16="http://schemas.microsoft.com/office/drawing/2014/main" id="{E5D63B2C-DDFF-AFF7-353D-0CC2416ADAD4}"/>
              </a:ext>
            </a:extLst>
          </p:cNvPr>
          <p:cNvSpPr/>
          <p:nvPr/>
        </p:nvSpPr>
        <p:spPr>
          <a:xfrm>
            <a:off x="26911501" y="5614814"/>
            <a:ext cx="2619524" cy="552191"/>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Data Exchange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USDM JSON, FHIR M11 or SOA message, Other formats</a:t>
            </a:r>
          </a:p>
        </p:txBody>
      </p:sp>
      <p:pic>
        <p:nvPicPr>
          <p:cNvPr id="23" name="Graphic 22" descr="Man with solid fill">
            <a:extLst>
              <a:ext uri="{FF2B5EF4-FFF2-40B4-BE49-F238E27FC236}">
                <a16:creationId xmlns:a16="http://schemas.microsoft.com/office/drawing/2014/main" id="{F7262288-3269-D218-AA38-1C64BE66CAB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996973" y="4561287"/>
            <a:ext cx="365133" cy="365133"/>
          </a:xfrm>
          <a:prstGeom prst="rect">
            <a:avLst/>
          </a:prstGeom>
        </p:spPr>
      </p:pic>
      <p:pic>
        <p:nvPicPr>
          <p:cNvPr id="24" name="Graphic 23" descr="Laptop with solid fill">
            <a:extLst>
              <a:ext uri="{FF2B5EF4-FFF2-40B4-BE49-F238E27FC236}">
                <a16:creationId xmlns:a16="http://schemas.microsoft.com/office/drawing/2014/main" id="{CFA32284-E64F-36A8-7BD8-EFC9F2239E5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996973" y="5112953"/>
            <a:ext cx="391827" cy="391827"/>
          </a:xfrm>
          <a:prstGeom prst="rect">
            <a:avLst/>
          </a:prstGeom>
        </p:spPr>
      </p:pic>
      <p:pic>
        <p:nvPicPr>
          <p:cNvPr id="28" name="Graphic 27" descr="Server outline">
            <a:extLst>
              <a:ext uri="{FF2B5EF4-FFF2-40B4-BE49-F238E27FC236}">
                <a16:creationId xmlns:a16="http://schemas.microsoft.com/office/drawing/2014/main" id="{63A17EEA-2809-0A5B-3318-98E543E971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996974" y="5693282"/>
            <a:ext cx="391827" cy="391827"/>
          </a:xfrm>
          <a:prstGeom prst="rect">
            <a:avLst/>
          </a:prstGeom>
        </p:spPr>
      </p:pic>
      <p:sp>
        <p:nvSpPr>
          <p:cNvPr id="31" name="Rounded Rectangle 30">
            <a:extLst>
              <a:ext uri="{FF2B5EF4-FFF2-40B4-BE49-F238E27FC236}">
                <a16:creationId xmlns:a16="http://schemas.microsoft.com/office/drawing/2014/main" id="{C3AE2C5A-F586-1F88-35A1-64AF576A624C}"/>
              </a:ext>
            </a:extLst>
          </p:cNvPr>
          <p:cNvSpPr/>
          <p:nvPr/>
        </p:nvSpPr>
        <p:spPr>
          <a:xfrm>
            <a:off x="25493398" y="4476826"/>
            <a:ext cx="1343115" cy="518186"/>
          </a:xfrm>
          <a:prstGeom prst="roundRect">
            <a:avLst>
              <a:gd name="adj" fmla="val 9091"/>
            </a:avLst>
          </a:prstGeom>
          <a:solidFill>
            <a:srgbClr val="296BAD"/>
          </a:solidFill>
          <a:ln w="466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M11 Protocol</a:t>
            </a:r>
          </a:p>
        </p:txBody>
      </p:sp>
      <p:sp>
        <p:nvSpPr>
          <p:cNvPr id="33" name="Rounded Rectangle 32">
            <a:extLst>
              <a:ext uri="{FF2B5EF4-FFF2-40B4-BE49-F238E27FC236}">
                <a16:creationId xmlns:a16="http://schemas.microsoft.com/office/drawing/2014/main" id="{48BADCD7-86A8-629B-400F-F29F51046A33}"/>
              </a:ext>
            </a:extLst>
          </p:cNvPr>
          <p:cNvSpPr/>
          <p:nvPr/>
        </p:nvSpPr>
        <p:spPr>
          <a:xfrm>
            <a:off x="25493398" y="5043564"/>
            <a:ext cx="1343115" cy="527799"/>
          </a:xfrm>
          <a:prstGeom prst="roundRect">
            <a:avLst>
              <a:gd name="adj" fmla="val 9091"/>
            </a:avLst>
          </a:prstGeom>
          <a:solidFill>
            <a:srgbClr val="3E91E2"/>
          </a:solidFill>
          <a:ln>
            <a:noFill/>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Unified Study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Definitions Model</a:t>
            </a:r>
          </a:p>
        </p:txBody>
      </p:sp>
      <p:sp>
        <p:nvSpPr>
          <p:cNvPr id="35" name="Rounded Rectangle 34">
            <a:extLst>
              <a:ext uri="{FF2B5EF4-FFF2-40B4-BE49-F238E27FC236}">
                <a16:creationId xmlns:a16="http://schemas.microsoft.com/office/drawing/2014/main" id="{5A916EC9-C9B1-B28A-664F-BC989B0605A1}"/>
              </a:ext>
            </a:extLst>
          </p:cNvPr>
          <p:cNvSpPr/>
          <p:nvPr/>
        </p:nvSpPr>
        <p:spPr>
          <a:xfrm>
            <a:off x="25493398" y="5632336"/>
            <a:ext cx="1343116" cy="529388"/>
          </a:xfrm>
          <a:prstGeom prst="roundRect">
            <a:avLst>
              <a:gd name="adj" fmla="val 9091"/>
            </a:avLst>
          </a:prstGeom>
          <a:solidFill>
            <a:srgbClr val="F02328"/>
          </a:solidFill>
        </p:spPr>
        <p:txBody>
          <a:bodyPr wrap="square" lIns="19526" tIns="19526" rIns="19526" bIns="1952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Data Exchange</a:t>
            </a:r>
            <a:b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b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(USDM, FHIR, Others)</a:t>
            </a:r>
          </a:p>
        </p:txBody>
      </p:sp>
      <p:pic>
        <p:nvPicPr>
          <p:cNvPr id="39" name="Picture 38" descr="A hexagon with blue and green text&#10;&#10;Description automatically generated">
            <a:extLst>
              <a:ext uri="{FF2B5EF4-FFF2-40B4-BE49-F238E27FC236}">
                <a16:creationId xmlns:a16="http://schemas.microsoft.com/office/drawing/2014/main" id="{041EE897-4403-3296-64D5-569F2646DDA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047437" y="5134322"/>
            <a:ext cx="317952" cy="362957"/>
          </a:xfrm>
          <a:prstGeom prst="rect">
            <a:avLst/>
          </a:prstGeom>
        </p:spPr>
      </p:pic>
      <p:sp>
        <p:nvSpPr>
          <p:cNvPr id="42" name="TextBox 41">
            <a:extLst>
              <a:ext uri="{FF2B5EF4-FFF2-40B4-BE49-F238E27FC236}">
                <a16:creationId xmlns:a16="http://schemas.microsoft.com/office/drawing/2014/main" id="{CFF233D8-ADC2-5F1C-F547-38B847FB84C3}"/>
              </a:ext>
            </a:extLst>
          </p:cNvPr>
          <p:cNvSpPr txBox="1"/>
          <p:nvPr/>
        </p:nvSpPr>
        <p:spPr>
          <a:xfrm>
            <a:off x="20425434" y="6394509"/>
            <a:ext cx="9291061" cy="2308324"/>
          </a:xfrm>
          <a:prstGeom prst="rect">
            <a:avLst/>
          </a:prstGeom>
          <a:noFill/>
          <a:ln>
            <a:noFill/>
          </a:ln>
        </p:spPr>
        <p:txBody>
          <a:bodyPr wrap="square" rtlCol="0">
            <a:spAutoFit/>
          </a:bodyPr>
          <a:lstStyle/>
          <a:p>
            <a:r>
              <a:rPr lang="en-GB" sz="2400" b="1" dirty="0">
                <a:solidFill>
                  <a:srgbClr val="002060"/>
                </a:solidFill>
                <a:latin typeface="Barlow" pitchFamily="2" charset="77"/>
              </a:rPr>
              <a:t>CDISC USDM: </a:t>
            </a:r>
            <a:r>
              <a:rPr lang="en-GB" sz="2400" dirty="0">
                <a:solidFill>
                  <a:srgbClr val="002060"/>
                </a:solidFill>
                <a:latin typeface="Barlow" pitchFamily="2" charset="77"/>
              </a:rPr>
              <a:t>Native JSON serialization.</a:t>
            </a:r>
          </a:p>
          <a:p>
            <a:r>
              <a:rPr lang="en-GB" sz="2400" b="1" dirty="0">
                <a:solidFill>
                  <a:srgbClr val="002060"/>
                </a:solidFill>
                <a:latin typeface="Barlow" pitchFamily="2" charset="77"/>
              </a:rPr>
              <a:t>HL7 FHIR Messages: </a:t>
            </a:r>
            <a:r>
              <a:rPr lang="en-GB" sz="2400" dirty="0">
                <a:solidFill>
                  <a:srgbClr val="002060"/>
                </a:solidFill>
                <a:latin typeface="Barlow" pitchFamily="2" charset="77"/>
              </a:rPr>
              <a:t>Import/export to HL7 Vulcan M11 FHIR message; export to HL7 FHIR </a:t>
            </a:r>
            <a:r>
              <a:rPr lang="en-GB" sz="2400" dirty="0" err="1">
                <a:solidFill>
                  <a:srgbClr val="002060"/>
                </a:solidFill>
                <a:latin typeface="Barlow" pitchFamily="2" charset="77"/>
              </a:rPr>
              <a:t>SoA</a:t>
            </a:r>
            <a:r>
              <a:rPr lang="en-GB" sz="2400" dirty="0">
                <a:solidFill>
                  <a:srgbClr val="002060"/>
                </a:solidFill>
                <a:latin typeface="Barlow" pitchFamily="2" charset="77"/>
              </a:rPr>
              <a:t> message .</a:t>
            </a:r>
          </a:p>
          <a:p>
            <a:r>
              <a:rPr lang="en-GB" sz="2400" b="1" dirty="0">
                <a:solidFill>
                  <a:srgbClr val="002060"/>
                </a:solidFill>
                <a:latin typeface="Barlow" pitchFamily="2" charset="77"/>
              </a:rPr>
              <a:t>Other Formats: </a:t>
            </a:r>
            <a:r>
              <a:rPr lang="en-GB" sz="2400" dirty="0">
                <a:solidFill>
                  <a:srgbClr val="002060"/>
                </a:solidFill>
                <a:latin typeface="Barlow" pitchFamily="2" charset="77"/>
              </a:rPr>
              <a:t>Support for the </a:t>
            </a:r>
            <a:r>
              <a:rPr lang="en-GB" sz="2400" dirty="0" err="1">
                <a:solidFill>
                  <a:srgbClr val="002060"/>
                </a:solidFill>
                <a:latin typeface="Barlow" pitchFamily="2" charset="77"/>
              </a:rPr>
              <a:t>TransCelerate</a:t>
            </a:r>
            <a:r>
              <a:rPr lang="en-GB" sz="2400" dirty="0">
                <a:solidFill>
                  <a:srgbClr val="002060"/>
                </a:solidFill>
                <a:latin typeface="Barlow" pitchFamily="2" charset="77"/>
              </a:rPr>
              <a:t> CPT protocol template, </a:t>
            </a:r>
            <a:r>
              <a:rPr lang="en-GB" sz="2400" dirty="0" err="1">
                <a:solidFill>
                  <a:srgbClr val="002060"/>
                </a:solidFill>
                <a:latin typeface="Barlow" pitchFamily="2" charset="77"/>
              </a:rPr>
              <a:t>ClinicalTrials.gov</a:t>
            </a:r>
            <a:r>
              <a:rPr lang="en-GB" sz="2400" dirty="0">
                <a:solidFill>
                  <a:srgbClr val="002060"/>
                </a:solidFill>
                <a:latin typeface="Barlow" pitchFamily="2" charset="77"/>
              </a:rPr>
              <a:t> registry, EMA CTIS structures, and CDISC SDTM Trial Design Domains.</a:t>
            </a:r>
          </a:p>
        </p:txBody>
      </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customXml/itemProps3.xml><?xml version="1.0" encoding="utf-8"?>
<ds:datastoreItem xmlns:ds="http://schemas.openxmlformats.org/officeDocument/2006/customXml" ds:itemID="{AAE0797A-4ED5-426D-863C-5B04EF6097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acbea-7562-4a40-a7f2-e999cdc0cec5"/>
    <ds:schemaRef ds:uri="75bf9804-c18d-470a-a27f-eeaf4abcd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263</TotalTime>
  <Words>765</Words>
  <Application>Microsoft Macintosh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cp:lastModifiedBy>
  <cp:revision>20</cp:revision>
  <cp:lastPrinted>2025-03-30T10:04:43Z</cp:lastPrinted>
  <dcterms:created xsi:type="dcterms:W3CDTF">2024-08-29T12:40:07Z</dcterms:created>
  <dcterms:modified xsi:type="dcterms:W3CDTF">2025-04-28T10:08:48Z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